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5F4"/>
    <a:srgbClr val="C2F0EF"/>
    <a:srgbClr val="ABEBE9"/>
    <a:srgbClr val="33CCCC"/>
    <a:srgbClr val="7FE1DF"/>
    <a:srgbClr val="5FDA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04" autoAdjust="0"/>
    <p:restoredTop sz="94660"/>
  </p:normalViewPr>
  <p:slideViewPr>
    <p:cSldViewPr snapToGrid="0">
      <p:cViewPr>
        <p:scale>
          <a:sx n="90" d="100"/>
          <a:sy n="90" d="100"/>
        </p:scale>
        <p:origin x="24" y="-12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FA085-5BFC-466D-99D6-5FBA7443C5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F6F618-54D2-4D0A-A14E-A335891BB7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37AA48-D5C0-4BA0-80A9-EDC1FA127C37}"/>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6217D572-1FD1-427F-AB57-31DDDDE8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3E91E-DD07-41F4-BD94-2F0FB858A671}"/>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368630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DBD7-1E19-4EDA-B730-5C98D400A8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44FEF3-CFC7-4C8C-B6A7-8370F8E660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1BA25-7AB7-43F1-8190-0F7E7A8F5D09}"/>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A8450E21-B0B9-4515-926F-72F0BE785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9C343-E888-4B3A-918C-8ED5FA66DF9F}"/>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149070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457E04-6DB4-42B8-8AF6-1D9E8A79D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C78A60-14F6-4BC4-905D-CD4B916037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FA722-A325-48B6-BAFA-34F23CEED50D}"/>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2D420D79-43E2-4CF1-B945-38E937A5ED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FECA5-0D26-4CA8-B660-610E4CE4DA69}"/>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209099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995A8-A307-4C97-A14E-B183AAAC74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2875C-307B-42DF-92DC-8A89144DA8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7D6F1-6E49-4495-91CB-09CD2D0C0A88}"/>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D87A6759-354B-4208-AAD5-0435DA310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5EA237-67BA-47C0-AC1D-AD261E799336}"/>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183845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606F2-7470-491A-BD90-006D2DEC22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3CED48-B0ED-45CC-97D5-3406F7C107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8F36AD-0A7F-463C-8858-8A7331508168}"/>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6FA3FBF3-05B4-42AD-9B1C-C77267651E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CDFA4-7F1C-44A6-BAC0-F036E8D67B3D}"/>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61257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E86D8-C208-4B11-AC09-AD9C82D7B9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3AD1C9-6B8B-4DE5-8B91-EF72614F3E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AF8D2F-5BC7-4F38-B0D1-C6EE0D0140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0C162-B37E-45CE-B94A-A5D788B55689}"/>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6" name="Footer Placeholder 5">
            <a:extLst>
              <a:ext uri="{FF2B5EF4-FFF2-40B4-BE49-F238E27FC236}">
                <a16:creationId xmlns:a16="http://schemas.microsoft.com/office/drawing/2014/main" id="{3EDB8428-96A0-4DA8-84E1-DCDBEE1EE4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4E742D-EB87-408A-91C6-E409C85F0F28}"/>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185642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4EB23-FF21-4158-814F-C736D0A9FD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AD3913-0365-4F01-85D4-5DA2F46E3B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16AF47-9E5C-417C-ADC4-A43A8554FD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3C982A-D0FD-48F5-8D1D-8643184411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9824B0-5C15-4B47-A639-3B67B13B97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0354AC-E9EF-45FA-8438-B05BB4A007C2}"/>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8" name="Footer Placeholder 7">
            <a:extLst>
              <a:ext uri="{FF2B5EF4-FFF2-40B4-BE49-F238E27FC236}">
                <a16:creationId xmlns:a16="http://schemas.microsoft.com/office/drawing/2014/main" id="{FD21F1D0-4D50-4108-AD6B-E3E5CAF75A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FD6E7F-055C-40DE-A37E-7E36B25EBBFF}"/>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243796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2F6C-6309-45E6-96FA-7E8DBAEA6D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4A2566-3735-49F3-942B-15FF3F81DD43}"/>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4" name="Footer Placeholder 3">
            <a:extLst>
              <a:ext uri="{FF2B5EF4-FFF2-40B4-BE49-F238E27FC236}">
                <a16:creationId xmlns:a16="http://schemas.microsoft.com/office/drawing/2014/main" id="{A2E6C025-C07D-49F1-9FCB-C50E3DE0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5582A4-7510-47AD-96C6-D1ADD3AEB9F3}"/>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809499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724537-58E1-413A-BD8F-6B1EEC77186E}"/>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3" name="Footer Placeholder 2">
            <a:extLst>
              <a:ext uri="{FF2B5EF4-FFF2-40B4-BE49-F238E27FC236}">
                <a16:creationId xmlns:a16="http://schemas.microsoft.com/office/drawing/2014/main" id="{0CABCA7B-AF6C-4A01-A4DE-BE61320134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219E6A-D3A7-4952-B9C5-D1B9B41AF171}"/>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200048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54A8-8793-4EA7-9838-CCAA995BF7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FC4DCC-9DFF-4CE0-AF19-4F7BD6A388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5F982A-883F-434F-8D29-B1E162507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231FB-22C1-4909-9D1B-7990BD37B237}"/>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6" name="Footer Placeholder 5">
            <a:extLst>
              <a:ext uri="{FF2B5EF4-FFF2-40B4-BE49-F238E27FC236}">
                <a16:creationId xmlns:a16="http://schemas.microsoft.com/office/drawing/2014/main" id="{61DB0733-C8F6-4906-811F-269D78B70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4F494-57E4-4A6E-B1B4-E1C3D86C03F3}"/>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74130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38F7-2BD2-4D44-BC03-383A9B834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A3FCAD-36AD-4C8C-8258-6D278B2B03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D98785-89F4-4505-BA8C-7ABA99FB6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4C3BFF-8590-43F3-B523-144C9AA14966}"/>
              </a:ext>
            </a:extLst>
          </p:cNvPr>
          <p:cNvSpPr>
            <a:spLocks noGrp="1"/>
          </p:cNvSpPr>
          <p:nvPr>
            <p:ph type="dt" sz="half" idx="10"/>
          </p:nvPr>
        </p:nvSpPr>
        <p:spPr/>
        <p:txBody>
          <a:bodyPr/>
          <a:lstStyle/>
          <a:p>
            <a:fld id="{BFA70D32-0555-49BE-A651-DD69D2AE2EBF}" type="datetimeFigureOut">
              <a:rPr lang="en-US" smtClean="0"/>
              <a:t>2/9/2022</a:t>
            </a:fld>
            <a:endParaRPr lang="en-US"/>
          </a:p>
        </p:txBody>
      </p:sp>
      <p:sp>
        <p:nvSpPr>
          <p:cNvPr id="6" name="Footer Placeholder 5">
            <a:extLst>
              <a:ext uri="{FF2B5EF4-FFF2-40B4-BE49-F238E27FC236}">
                <a16:creationId xmlns:a16="http://schemas.microsoft.com/office/drawing/2014/main" id="{46A03D3C-D308-40BF-B9AD-A3035F4980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A0ADD-87DF-465C-9CB2-4F1BF6DF6EB0}"/>
              </a:ext>
            </a:extLst>
          </p:cNvPr>
          <p:cNvSpPr>
            <a:spLocks noGrp="1"/>
          </p:cNvSpPr>
          <p:nvPr>
            <p:ph type="sldNum" sz="quarter" idx="12"/>
          </p:nvPr>
        </p:nvSpPr>
        <p:spPr/>
        <p:txBody>
          <a:bodyPr/>
          <a:lstStyle/>
          <a:p>
            <a:fld id="{030B3D48-EA09-407F-80D6-C36230477037}" type="slidenum">
              <a:rPr lang="en-US" smtClean="0"/>
              <a:t>‹#›</a:t>
            </a:fld>
            <a:endParaRPr lang="en-US"/>
          </a:p>
        </p:txBody>
      </p:sp>
    </p:spTree>
    <p:extLst>
      <p:ext uri="{BB962C8B-B14F-4D97-AF65-F5344CB8AC3E}">
        <p14:creationId xmlns:p14="http://schemas.microsoft.com/office/powerpoint/2010/main" val="124064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AA05B-738B-4737-9825-B2ACCA699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7E7453-DC5D-4F7E-90DC-68DD95943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B74CD-3651-44B9-A2B8-6382BF56EE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70D32-0555-49BE-A651-DD69D2AE2EBF}" type="datetimeFigureOut">
              <a:rPr lang="en-US" smtClean="0"/>
              <a:t>2/9/2022</a:t>
            </a:fld>
            <a:endParaRPr lang="en-US"/>
          </a:p>
        </p:txBody>
      </p:sp>
      <p:sp>
        <p:nvSpPr>
          <p:cNvPr id="5" name="Footer Placeholder 4">
            <a:extLst>
              <a:ext uri="{FF2B5EF4-FFF2-40B4-BE49-F238E27FC236}">
                <a16:creationId xmlns:a16="http://schemas.microsoft.com/office/drawing/2014/main" id="{1555D671-9471-4E75-A4C4-4F86BDA44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14905D-09B4-4004-B2AB-77ED5D4CBB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0B3D48-EA09-407F-80D6-C36230477037}" type="slidenum">
              <a:rPr lang="en-US" smtClean="0"/>
              <a:t>‹#›</a:t>
            </a:fld>
            <a:endParaRPr lang="en-US"/>
          </a:p>
        </p:txBody>
      </p:sp>
    </p:spTree>
    <p:extLst>
      <p:ext uri="{BB962C8B-B14F-4D97-AF65-F5344CB8AC3E}">
        <p14:creationId xmlns:p14="http://schemas.microsoft.com/office/powerpoint/2010/main" val="329052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A8FC4F03-3BC4-49A5-B856-0099D04CF972}"/>
              </a:ext>
            </a:extLst>
          </p:cNvPr>
          <p:cNvCxnSpPr/>
          <p:nvPr/>
        </p:nvCxnSpPr>
        <p:spPr>
          <a:xfrm>
            <a:off x="6096000" y="0"/>
            <a:ext cx="0" cy="6772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8A9C4FF-8DEA-4160-B45C-7B7E2850ACAC}"/>
              </a:ext>
            </a:extLst>
          </p:cNvPr>
          <p:cNvCxnSpPr/>
          <p:nvPr/>
        </p:nvCxnSpPr>
        <p:spPr>
          <a:xfrm>
            <a:off x="0" y="3327991"/>
            <a:ext cx="12192000" cy="101009"/>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8887B8D-7877-4751-8B87-A3150A1B34A1}"/>
              </a:ext>
            </a:extLst>
          </p:cNvPr>
          <p:cNvSpPr txBox="1"/>
          <p:nvPr/>
        </p:nvSpPr>
        <p:spPr>
          <a:xfrm>
            <a:off x="6319283" y="6123892"/>
            <a:ext cx="5475767" cy="461665"/>
          </a:xfrm>
          <a:prstGeom prst="rect">
            <a:avLst/>
          </a:prstGeom>
          <a:solidFill>
            <a:schemeClr val="bg1"/>
          </a:solidFill>
        </p:spPr>
        <p:txBody>
          <a:bodyPr wrap="square" rtlCol="0">
            <a:spAutoFit/>
          </a:bodyPr>
          <a:lstStyle/>
          <a:p>
            <a:pPr algn="ctr"/>
            <a:r>
              <a:rPr lang="en-US" sz="1200" b="1" i="1" dirty="0">
                <a:latin typeface="Arial Narrow" panose="020B0606020202030204" pitchFamily="34" charset="0"/>
              </a:rPr>
              <a:t>“I’m really impressed with ____________. Now </a:t>
            </a:r>
            <a:r>
              <a:rPr lang="en-US" sz="1200" b="1" i="1" u="sng" dirty="0">
                <a:latin typeface="Arial Narrow" panose="020B0606020202030204" pitchFamily="34" charset="0"/>
              </a:rPr>
              <a:t>that</a:t>
            </a:r>
            <a:r>
              <a:rPr lang="en-US" sz="1200" b="1" i="1" dirty="0">
                <a:latin typeface="Arial Narrow" panose="020B0606020202030204" pitchFamily="34" charset="0"/>
              </a:rPr>
              <a:t> is someone who is really making a difference right here in (</a:t>
            </a:r>
            <a:r>
              <a:rPr lang="en-US" sz="1200" b="1" i="1" u="sng" dirty="0">
                <a:latin typeface="Arial Narrow" panose="020B0606020202030204" pitchFamily="34" charset="0"/>
              </a:rPr>
              <a:t>county</a:t>
            </a:r>
            <a:r>
              <a:rPr lang="en-US" sz="1200" b="1" i="1" dirty="0">
                <a:latin typeface="Arial Narrow" panose="020B0606020202030204" pitchFamily="34" charset="0"/>
              </a:rPr>
              <a:t>) and across the state.”</a:t>
            </a:r>
          </a:p>
        </p:txBody>
      </p:sp>
      <p:sp>
        <p:nvSpPr>
          <p:cNvPr id="17" name="TextBox 16">
            <a:extLst>
              <a:ext uri="{FF2B5EF4-FFF2-40B4-BE49-F238E27FC236}">
                <a16:creationId xmlns:a16="http://schemas.microsoft.com/office/drawing/2014/main" id="{1317D01A-0993-48E3-9095-7451E53BD718}"/>
              </a:ext>
            </a:extLst>
          </p:cNvPr>
          <p:cNvSpPr txBox="1"/>
          <p:nvPr/>
        </p:nvSpPr>
        <p:spPr>
          <a:xfrm rot="10800000">
            <a:off x="602322" y="336164"/>
            <a:ext cx="5032744" cy="2677656"/>
          </a:xfrm>
          <a:prstGeom prst="rect">
            <a:avLst/>
          </a:prstGeom>
          <a:noFill/>
          <a:ln>
            <a:noFill/>
          </a:ln>
        </p:spPr>
        <p:txBody>
          <a:bodyPr wrap="square" rtlCol="0">
            <a:spAutoFit/>
          </a:bodyPr>
          <a:lstStyle/>
          <a:p>
            <a:r>
              <a:rPr lang="en-US" sz="1200" dirty="0">
                <a:latin typeface="Arial Narrow" panose="020B0606020202030204" pitchFamily="34" charset="0"/>
              </a:rPr>
              <a:t>The ________________ Health Council would like to see your name in this statement.  That’s why we are inviting you to join us as an active member of the ______________ Health Council. </a:t>
            </a:r>
          </a:p>
          <a:p>
            <a:endParaRPr lang="en-US" sz="1200" dirty="0">
              <a:latin typeface="Arial Narrow" panose="020B0606020202030204" pitchFamily="34" charset="0"/>
            </a:endParaRPr>
          </a:p>
          <a:p>
            <a:r>
              <a:rPr lang="en-US" sz="1200" dirty="0">
                <a:latin typeface="Arial Narrow" panose="020B0606020202030204" pitchFamily="34" charset="0"/>
              </a:rPr>
              <a:t>A little background is on the facing page. We’ll be a better health council if we can benefit from the views, input and ideas from all different groups of people in our community. Join us and make your Voice count in our work. Our members now also gain from extra training and support in capacities and skills useful not only in community work, but also in our own professional lives. </a:t>
            </a:r>
          </a:p>
          <a:p>
            <a:endParaRPr lang="en-US" sz="1200" dirty="0">
              <a:latin typeface="Arial Narrow" panose="020B0606020202030204" pitchFamily="34" charset="0"/>
            </a:endParaRPr>
          </a:p>
          <a:p>
            <a:r>
              <a:rPr lang="en-US" sz="1200" dirty="0">
                <a:latin typeface="Arial Narrow" panose="020B0606020202030204" pitchFamily="34" charset="0"/>
              </a:rPr>
              <a:t>You probably have questions.  I will make myself available to talk with you at a convenient time. We look forward to hearing from you soon. </a:t>
            </a:r>
          </a:p>
          <a:p>
            <a:endParaRPr lang="en-US" sz="1200" dirty="0">
              <a:latin typeface="Arial Narrow" panose="020B0606020202030204" pitchFamily="34" charset="0"/>
            </a:endParaRPr>
          </a:p>
          <a:p>
            <a:r>
              <a:rPr lang="en-US" sz="1200" dirty="0">
                <a:latin typeface="Arial Narrow" panose="020B0606020202030204" pitchFamily="34" charset="0"/>
              </a:rPr>
              <a:t> </a:t>
            </a:r>
            <a:r>
              <a:rPr lang="en-US" sz="1200" u="sng" dirty="0">
                <a:latin typeface="Arial Narrow" panose="020B0606020202030204" pitchFamily="34" charset="0"/>
              </a:rPr>
              <a:t>Signature		</a:t>
            </a:r>
            <a:r>
              <a:rPr lang="en-US" sz="1200" dirty="0">
                <a:latin typeface="Arial Narrow" panose="020B0606020202030204" pitchFamily="34" charset="0"/>
              </a:rPr>
              <a:t>	</a:t>
            </a:r>
            <a:r>
              <a:rPr lang="en-US" sz="1200" u="sng" dirty="0">
                <a:latin typeface="Arial Narrow" panose="020B0606020202030204" pitchFamily="34" charset="0"/>
              </a:rPr>
              <a:t>Position		</a:t>
            </a:r>
          </a:p>
        </p:txBody>
      </p:sp>
      <p:sp>
        <p:nvSpPr>
          <p:cNvPr id="19" name="TextBox 18">
            <a:extLst>
              <a:ext uri="{FF2B5EF4-FFF2-40B4-BE49-F238E27FC236}">
                <a16:creationId xmlns:a16="http://schemas.microsoft.com/office/drawing/2014/main" id="{F1F115FE-0A3C-402A-8CF5-1CF0A97E42D5}"/>
              </a:ext>
            </a:extLst>
          </p:cNvPr>
          <p:cNvSpPr txBox="1"/>
          <p:nvPr/>
        </p:nvSpPr>
        <p:spPr>
          <a:xfrm>
            <a:off x="1892595" y="4678325"/>
            <a:ext cx="2055628" cy="523220"/>
          </a:xfrm>
          <a:prstGeom prst="rect">
            <a:avLst/>
          </a:prstGeom>
          <a:noFill/>
        </p:spPr>
        <p:txBody>
          <a:bodyPr wrap="square" rtlCol="0">
            <a:spAutoFit/>
          </a:bodyPr>
          <a:lstStyle/>
          <a:p>
            <a:pPr algn="ctr"/>
            <a:r>
              <a:rPr lang="en-US" sz="1400" dirty="0"/>
              <a:t>Logo or whatever of the health council</a:t>
            </a:r>
          </a:p>
        </p:txBody>
      </p:sp>
      <p:sp>
        <p:nvSpPr>
          <p:cNvPr id="2" name="TextBox 1">
            <a:extLst>
              <a:ext uri="{FF2B5EF4-FFF2-40B4-BE49-F238E27FC236}">
                <a16:creationId xmlns:a16="http://schemas.microsoft.com/office/drawing/2014/main" id="{95C8F53A-9045-4557-B8D4-FC5E8B343247}"/>
              </a:ext>
            </a:extLst>
          </p:cNvPr>
          <p:cNvSpPr txBox="1"/>
          <p:nvPr/>
        </p:nvSpPr>
        <p:spPr>
          <a:xfrm>
            <a:off x="11855395" y="3609892"/>
            <a:ext cx="254442" cy="276999"/>
          </a:xfrm>
          <a:prstGeom prst="rect">
            <a:avLst/>
          </a:prstGeom>
          <a:noFill/>
        </p:spPr>
        <p:txBody>
          <a:bodyPr wrap="square" rtlCol="0">
            <a:spAutoFit/>
          </a:bodyPr>
          <a:lstStyle/>
          <a:p>
            <a:r>
              <a:rPr lang="en-US" sz="1200" dirty="0">
                <a:solidFill>
                  <a:srgbClr val="C00000"/>
                </a:solidFill>
              </a:rPr>
              <a:t>1</a:t>
            </a:r>
          </a:p>
        </p:txBody>
      </p:sp>
      <p:sp>
        <p:nvSpPr>
          <p:cNvPr id="3" name="TextBox 2">
            <a:extLst>
              <a:ext uri="{FF2B5EF4-FFF2-40B4-BE49-F238E27FC236}">
                <a16:creationId xmlns:a16="http://schemas.microsoft.com/office/drawing/2014/main" id="{954FB402-05EA-450B-BF8A-7839106FE335}"/>
              </a:ext>
            </a:extLst>
          </p:cNvPr>
          <p:cNvSpPr txBox="1"/>
          <p:nvPr/>
        </p:nvSpPr>
        <p:spPr>
          <a:xfrm>
            <a:off x="5635255" y="3609892"/>
            <a:ext cx="237460" cy="276999"/>
          </a:xfrm>
          <a:prstGeom prst="rect">
            <a:avLst/>
          </a:prstGeom>
          <a:noFill/>
        </p:spPr>
        <p:txBody>
          <a:bodyPr wrap="square" rtlCol="0">
            <a:spAutoFit/>
          </a:bodyPr>
          <a:lstStyle/>
          <a:p>
            <a:r>
              <a:rPr lang="en-US" sz="1200" dirty="0">
                <a:solidFill>
                  <a:srgbClr val="C00000"/>
                </a:solidFill>
              </a:rPr>
              <a:t>4</a:t>
            </a:r>
          </a:p>
        </p:txBody>
      </p:sp>
      <p:sp>
        <p:nvSpPr>
          <p:cNvPr id="4" name="TextBox 3">
            <a:extLst>
              <a:ext uri="{FF2B5EF4-FFF2-40B4-BE49-F238E27FC236}">
                <a16:creationId xmlns:a16="http://schemas.microsoft.com/office/drawing/2014/main" id="{4E1240CA-5BC9-4323-9A5D-5AC87E951549}"/>
              </a:ext>
            </a:extLst>
          </p:cNvPr>
          <p:cNvSpPr txBox="1"/>
          <p:nvPr/>
        </p:nvSpPr>
        <p:spPr>
          <a:xfrm>
            <a:off x="11795050" y="143123"/>
            <a:ext cx="314787" cy="276999"/>
          </a:xfrm>
          <a:prstGeom prst="rect">
            <a:avLst/>
          </a:prstGeom>
          <a:noFill/>
        </p:spPr>
        <p:txBody>
          <a:bodyPr wrap="square" rtlCol="0">
            <a:spAutoFit/>
          </a:bodyPr>
          <a:lstStyle/>
          <a:p>
            <a:r>
              <a:rPr lang="en-US" sz="1200" dirty="0">
                <a:solidFill>
                  <a:srgbClr val="C00000"/>
                </a:solidFill>
              </a:rPr>
              <a:t>2</a:t>
            </a:r>
          </a:p>
        </p:txBody>
      </p:sp>
      <p:sp>
        <p:nvSpPr>
          <p:cNvPr id="5" name="TextBox 4">
            <a:extLst>
              <a:ext uri="{FF2B5EF4-FFF2-40B4-BE49-F238E27FC236}">
                <a16:creationId xmlns:a16="http://schemas.microsoft.com/office/drawing/2014/main" id="{324E0907-05EF-47A8-9D10-E4511CE8D79A}"/>
              </a:ext>
            </a:extLst>
          </p:cNvPr>
          <p:cNvSpPr txBox="1"/>
          <p:nvPr/>
        </p:nvSpPr>
        <p:spPr>
          <a:xfrm>
            <a:off x="5565913" y="143123"/>
            <a:ext cx="306801" cy="276999"/>
          </a:xfrm>
          <a:prstGeom prst="rect">
            <a:avLst/>
          </a:prstGeom>
          <a:noFill/>
        </p:spPr>
        <p:txBody>
          <a:bodyPr wrap="square" rtlCol="0">
            <a:spAutoFit/>
          </a:bodyPr>
          <a:lstStyle/>
          <a:p>
            <a:r>
              <a:rPr lang="en-US" sz="1200" dirty="0">
                <a:solidFill>
                  <a:srgbClr val="C00000"/>
                </a:solidFill>
              </a:rPr>
              <a:t>3</a:t>
            </a:r>
          </a:p>
        </p:txBody>
      </p:sp>
      <p:sp>
        <p:nvSpPr>
          <p:cNvPr id="13" name="Rectangle: Rounded Corners 12">
            <a:extLst>
              <a:ext uri="{FF2B5EF4-FFF2-40B4-BE49-F238E27FC236}">
                <a16:creationId xmlns:a16="http://schemas.microsoft.com/office/drawing/2014/main" id="{C27074F0-B93D-4DF7-9D41-8FCEFB0350CC}"/>
              </a:ext>
            </a:extLst>
          </p:cNvPr>
          <p:cNvSpPr/>
          <p:nvPr/>
        </p:nvSpPr>
        <p:spPr>
          <a:xfrm rot="10800000">
            <a:off x="6556935" y="496026"/>
            <a:ext cx="5238115" cy="2484120"/>
          </a:xfrm>
          <a:prstGeom prst="roundRect">
            <a:avLst/>
          </a:prstGeom>
          <a:solidFill>
            <a:srgbClr val="D7F5F4"/>
          </a:solidFill>
          <a:ln w="12700" cap="flat" cmpd="sng" algn="ctr">
            <a:solidFill>
              <a:sysClr val="windowText" lastClr="000000"/>
            </a:solidFill>
            <a:prstDash val="solid"/>
            <a:miter lim="800000"/>
          </a:ln>
          <a:effectLst/>
        </p:spPr>
        <p:txBody>
          <a:bodyPr rtlCol="0" anchor="ctr"/>
          <a:lstStyle/>
          <a:p>
            <a:pPr marL="0" marR="0">
              <a:spcBef>
                <a:spcPts val="0"/>
              </a:spcBef>
              <a:spcAft>
                <a:spcPts val="600"/>
              </a:spcAft>
            </a:pPr>
            <a:r>
              <a:rPr lang="en-US" sz="1100" b="1" kern="1200" dirty="0">
                <a:solidFill>
                  <a:srgbClr val="000000"/>
                </a:solidFill>
                <a:effectLst/>
                <a:latin typeface="Arial Narrow" panose="020B0606020202030204" pitchFamily="34" charset="0"/>
                <a:ea typeface="+mn-ea"/>
                <a:cs typeface="+mn-cs"/>
              </a:rPr>
              <a:t>    </a:t>
            </a:r>
          </a:p>
          <a:p>
            <a:pPr marL="0" marR="0">
              <a:spcBef>
                <a:spcPts val="0"/>
              </a:spcBef>
              <a:spcAft>
                <a:spcPts val="600"/>
              </a:spcAft>
            </a:pPr>
            <a:r>
              <a:rPr lang="en-US" sz="1100" b="1" kern="1200" dirty="0">
                <a:solidFill>
                  <a:srgbClr val="000000"/>
                </a:solidFill>
                <a:effectLst/>
                <a:latin typeface="Arial Narrow" panose="020B0606020202030204" pitchFamily="34" charset="0"/>
                <a:ea typeface="+mn-ea"/>
                <a:cs typeface="+mn-cs"/>
              </a:rPr>
              <a:t> New Mexico health councils monitor community/tribal health status, equity, and root causes for poor health. They pinpoint key needs for change and</a:t>
            </a:r>
            <a:r>
              <a:rPr lang="en-US" sz="1100" b="1" dirty="0">
                <a:effectLst/>
                <a:latin typeface="Calibri" panose="020F0502020204030204" pitchFamily="34" charset="0"/>
                <a:ea typeface="Calibri" panose="020F0502020204030204" pitchFamily="34" charset="0"/>
                <a:cs typeface="Times New Roman" panose="02020603050405020304" pitchFamily="18" charset="0"/>
              </a:rPr>
              <a:t> prepare </a:t>
            </a:r>
            <a:r>
              <a:rPr lang="en-US" sz="1100" b="1" kern="1200" dirty="0">
                <a:solidFill>
                  <a:srgbClr val="000000"/>
                </a:solidFill>
                <a:effectLst/>
                <a:latin typeface="Arial Narrow" panose="020B0606020202030204" pitchFamily="34" charset="0"/>
                <a:ea typeface="+mn-ea"/>
                <a:cs typeface="+mn-cs"/>
              </a:rPr>
              <a:t>Community Health Plans. Councils work with others in the community to address needs, improve local health, and advise county, tribal and state leadership on policies that affect health.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100" b="1" kern="1200" dirty="0">
                <a:solidFill>
                  <a:srgbClr val="000000"/>
                </a:solidFill>
                <a:effectLst/>
                <a:latin typeface="Arial Narrow" panose="020B0606020202030204" pitchFamily="34" charset="0"/>
                <a:ea typeface="+mn-ea"/>
                <a:cs typeface="+mn-cs"/>
              </a:rPr>
              <a:t>     Through </a:t>
            </a:r>
            <a:r>
              <a:rPr lang="en-US" sz="1100" b="1" i="1" kern="1200" dirty="0">
                <a:solidFill>
                  <a:srgbClr val="000000"/>
                </a:solidFill>
                <a:effectLst/>
                <a:latin typeface="Arial Narrow" panose="020B0606020202030204" pitchFamily="34" charset="0"/>
                <a:ea typeface="+mn-ea"/>
                <a:cs typeface="+mn-cs"/>
              </a:rPr>
              <a:t>the 2019 NM County and Tribal Health Care Act (HB137) </a:t>
            </a:r>
            <a:r>
              <a:rPr lang="en-US" sz="1100" b="1" kern="1200" dirty="0">
                <a:solidFill>
                  <a:srgbClr val="000000"/>
                </a:solidFill>
                <a:effectLst/>
                <a:latin typeface="Arial Narrow" panose="020B0606020202030204" pitchFamily="34" charset="0"/>
                <a:ea typeface="+mn-ea"/>
                <a:cs typeface="+mn-cs"/>
              </a:rPr>
              <a:t>and a unique initiative, our health councils are building greater capacity to engage more people in their community-based research, planning, community development, systems-change and policy efforts.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100" b="1" kern="1200" dirty="0">
                <a:solidFill>
                  <a:srgbClr val="000000"/>
                </a:solidFill>
                <a:effectLst/>
                <a:latin typeface="Arial Narrow" panose="020B0606020202030204" pitchFamily="34" charset="0"/>
                <a:ea typeface="+mn-ea"/>
                <a:cs typeface="+mn-cs"/>
              </a:rPr>
              <a:t>     </a:t>
            </a:r>
            <a:r>
              <a:rPr lang="en-US" sz="1100" b="1" i="1" kern="1200" dirty="0">
                <a:solidFill>
                  <a:srgbClr val="000000"/>
                </a:solidFill>
                <a:effectLst/>
                <a:latin typeface="Arial Narrow" panose="020B0606020202030204" pitchFamily="34" charset="0"/>
                <a:ea typeface="+mn-ea"/>
                <a:cs typeface="+mn-cs"/>
              </a:rPr>
              <a:t>“The community-based focus that health councils have is significant because they are run </a:t>
            </a:r>
            <a:r>
              <a:rPr lang="en-US" sz="1100" b="1" i="1" u="sng" kern="1200" dirty="0">
                <a:solidFill>
                  <a:srgbClr val="000000"/>
                </a:solidFill>
                <a:effectLst/>
                <a:latin typeface="Arial Narrow" panose="020B0606020202030204" pitchFamily="34" charset="0"/>
                <a:ea typeface="+mn-ea"/>
                <a:cs typeface="+mn-cs"/>
              </a:rPr>
              <a:t>by </a:t>
            </a:r>
            <a:r>
              <a:rPr lang="en-US" sz="1100" b="1" i="1" kern="1200" dirty="0">
                <a:solidFill>
                  <a:srgbClr val="000000"/>
                </a:solidFill>
                <a:effectLst/>
                <a:latin typeface="Arial Narrow" panose="020B0606020202030204" pitchFamily="34" charset="0"/>
                <a:ea typeface="+mn-ea"/>
                <a:cs typeface="+mn-cs"/>
              </a:rPr>
              <a:t>and </a:t>
            </a:r>
            <a:r>
              <a:rPr lang="en-US" sz="1100" b="1" i="1" u="sng" kern="1200" dirty="0">
                <a:solidFill>
                  <a:srgbClr val="000000"/>
                </a:solidFill>
                <a:effectLst/>
                <a:latin typeface="Arial Narrow" panose="020B0606020202030204" pitchFamily="34" charset="0"/>
                <a:ea typeface="+mn-ea"/>
                <a:cs typeface="+mn-cs"/>
              </a:rPr>
              <a:t>for</a:t>
            </a:r>
            <a:r>
              <a:rPr lang="en-US" sz="1100" b="1" i="1" kern="1200" dirty="0">
                <a:solidFill>
                  <a:srgbClr val="000000"/>
                </a:solidFill>
                <a:effectLst/>
                <a:latin typeface="Arial Narrow" panose="020B0606020202030204" pitchFamily="34" charset="0"/>
                <a:ea typeface="+mn-ea"/>
                <a:cs typeface="+mn-cs"/>
              </a:rPr>
              <a:t> the communities that they serve</a:t>
            </a:r>
            <a:r>
              <a:rPr lang="en-US" sz="1100" b="1" kern="1200" dirty="0">
                <a:solidFill>
                  <a:srgbClr val="000000"/>
                </a:solidFill>
                <a:effectLst/>
                <a:latin typeface="Arial Narrow" panose="020B0606020202030204" pitchFamily="34" charset="0"/>
                <a:ea typeface="+mn-ea"/>
                <a:cs typeface="+mn-cs"/>
              </a:rPr>
              <a:t>.” Members from every walk of life who care about their community well-being take part. We hope you will be one of those members to make the mission of this health council a reality.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1100" kern="1200" dirty="0">
                <a:solidFill>
                  <a:srgbClr val="000000"/>
                </a:solidFill>
                <a:effectLst/>
                <a:latin typeface="Arial Narrow" panose="020B0606020202030204" pitchFamily="34" charset="0"/>
                <a:ea typeface="+mn-ea"/>
                <a:cs typeface="+mn-cs"/>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92E6BD7A-43C0-4AB8-A640-070D03E05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9217" y="3609892"/>
            <a:ext cx="3762449" cy="2436489"/>
          </a:xfrm>
          <a:prstGeom prst="rect">
            <a:avLst/>
          </a:prstGeom>
          <a:ln w="19050">
            <a:solidFill>
              <a:schemeClr val="tx1"/>
            </a:solidFill>
          </a:ln>
        </p:spPr>
      </p:pic>
    </p:spTree>
    <p:extLst>
      <p:ext uri="{BB962C8B-B14F-4D97-AF65-F5344CB8AC3E}">
        <p14:creationId xmlns:p14="http://schemas.microsoft.com/office/powerpoint/2010/main" val="2428408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TotalTime>
  <Words>351</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Hollis</dc:creator>
  <cp:lastModifiedBy>Chris Hollis</cp:lastModifiedBy>
  <cp:revision>8</cp:revision>
  <dcterms:created xsi:type="dcterms:W3CDTF">2022-01-26T22:42:17Z</dcterms:created>
  <dcterms:modified xsi:type="dcterms:W3CDTF">2022-02-10T00:40:37Z</dcterms:modified>
</cp:coreProperties>
</file>